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62" d="100"/>
          <a:sy n="62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1DF47-DDDD-4753-80C3-379128B46EC4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C3970-9426-45F7-AB94-370472788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696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CD5D8-7887-4FCE-97D9-BBE8B9B3F4E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8673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CD5D8-7887-4FCE-97D9-BBE8B9B3F4E3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9466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806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655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70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97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473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69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77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469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13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813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301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avec enê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06" b="54939"/>
          <a:stretch/>
        </p:blipFill>
        <p:spPr bwMode="auto">
          <a:xfrm>
            <a:off x="792694" y="6256461"/>
            <a:ext cx="9544049" cy="7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1"/>
            <a:ext cx="12190993" cy="1078903"/>
          </a:xfrm>
          <a:prstGeom prst="rect">
            <a:avLst/>
          </a:prstGeom>
        </p:spPr>
      </p:pic>
      <p:pic>
        <p:nvPicPr>
          <p:cNvPr id="14" name="Image 13" descr="logo-SCE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3" y="5862716"/>
            <a:ext cx="1452820" cy="931506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1424" y="2326526"/>
            <a:ext cx="10670976" cy="3766771"/>
          </a:xfrm>
          <a:prstGeom prst="rect">
            <a:avLst/>
          </a:prstGeom>
        </p:spPr>
        <p:txBody>
          <a:bodyPr/>
          <a:lstStyle>
            <a:lvl1pPr>
              <a:spcAft>
                <a:spcPts val="1200"/>
              </a:spcAft>
              <a:defRPr sz="1800">
                <a:solidFill>
                  <a:srgbClr val="EB690B"/>
                </a:solidFill>
              </a:defRPr>
            </a:lvl1pPr>
            <a:lvl2pPr>
              <a:spcAft>
                <a:spcPts val="600"/>
              </a:spcAft>
              <a:buClr>
                <a:srgbClr val="EB690B"/>
              </a:buClr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13"/>
          </p:nvPr>
        </p:nvSpPr>
        <p:spPr>
          <a:xfrm>
            <a:off x="911424" y="1412776"/>
            <a:ext cx="10657184" cy="7920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5521B62-01B3-41C3-96E1-DBCFB32D496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299" y="6209583"/>
            <a:ext cx="583309" cy="4976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A959C1A-7255-4322-9DBD-F4941FFD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624EA7D-79E4-4943-8B76-98AD5F60B2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Date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F3237D9-77A0-42A9-B427-4DAAFC6D9E3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TA-9205 VIE: Ho Chi Minh City Wastewater and Drainage System Improvement Project 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C57AA80-24C5-4EE0-9F94-D307D8C4CE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9345FB9-04F6-46E8-97FB-AAAE9ECE5B8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300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E3A26-3A62-45C5-8556-F1760DD0CCA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66D20-2C94-4662-B893-15D9F03D5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69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3872" y="1412776"/>
            <a:ext cx="4274820" cy="469392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871864" y="672757"/>
            <a:ext cx="21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Phat</a:t>
            </a:r>
            <a:r>
              <a:rPr lang="fr-FR" dirty="0"/>
              <a:t> Diem, Ninh </a:t>
            </a:r>
            <a:r>
              <a:rPr lang="fr-FR" dirty="0" err="1"/>
              <a:t>Binh</a:t>
            </a:r>
            <a:endParaRPr lang="fr-FR" dirty="0"/>
          </a:p>
        </p:txBody>
      </p:sp>
      <p:grpSp>
        <p:nvGrpSpPr>
          <p:cNvPr id="3" name="Groupe 2"/>
          <p:cNvGrpSpPr>
            <a:grpSpLocks noChangeAspect="1"/>
          </p:cNvGrpSpPr>
          <p:nvPr/>
        </p:nvGrpSpPr>
        <p:grpSpPr>
          <a:xfrm>
            <a:off x="2423592" y="1148972"/>
            <a:ext cx="2829498" cy="2208019"/>
            <a:chOff x="1905000" y="1347788"/>
            <a:chExt cx="5334000" cy="4162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1347788"/>
              <a:ext cx="5334000" cy="416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Ellipse 4"/>
            <p:cNvSpPr/>
            <p:nvPr/>
          </p:nvSpPr>
          <p:spPr>
            <a:xfrm>
              <a:off x="4890285" y="3861048"/>
              <a:ext cx="1080120" cy="115212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2417572" y="3636348"/>
            <a:ext cx="24482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u="sng" dirty="0"/>
              <a:t>Quick diagnostic:</a:t>
            </a:r>
          </a:p>
          <a:p>
            <a:r>
              <a:rPr lang="fr-FR" sz="1100" dirty="0" err="1"/>
              <a:t>Very</a:t>
            </a:r>
            <a:r>
              <a:rPr lang="fr-FR" sz="1100" dirty="0"/>
              <a:t> flat area, </a:t>
            </a:r>
            <a:r>
              <a:rPr lang="fr-FR" sz="1100" dirty="0" err="1"/>
              <a:t>naturally</a:t>
            </a:r>
            <a:r>
              <a:rPr lang="fr-FR" sz="1100" dirty="0"/>
              <a:t> </a:t>
            </a:r>
            <a:r>
              <a:rPr lang="fr-FR" sz="1100" dirty="0" err="1"/>
              <a:t>marshy</a:t>
            </a:r>
            <a:r>
              <a:rPr lang="fr-FR" sz="1100" dirty="0"/>
              <a:t>  </a:t>
            </a:r>
            <a:r>
              <a:rPr lang="fr-FR" sz="1100" dirty="0" err="1"/>
              <a:t>with</a:t>
            </a:r>
            <a:r>
              <a:rPr lang="fr-FR" sz="1100" dirty="0"/>
              <a:t> a </a:t>
            </a:r>
            <a:br>
              <a:rPr lang="fr-FR" sz="1100" dirty="0"/>
            </a:br>
            <a:r>
              <a:rPr lang="fr-FR" sz="1100" dirty="0"/>
              <a:t>man made drainage network </a:t>
            </a:r>
            <a:r>
              <a:rPr lang="fr-FR" sz="1100" dirty="0" err="1"/>
              <a:t>which</a:t>
            </a:r>
            <a:r>
              <a:rPr lang="fr-FR" sz="1100" dirty="0"/>
              <a:t> </a:t>
            </a:r>
            <a:r>
              <a:rPr lang="fr-FR" sz="1100" dirty="0" err="1"/>
              <a:t>efficiency</a:t>
            </a:r>
            <a:r>
              <a:rPr lang="fr-FR" sz="1100" dirty="0"/>
              <a:t> </a:t>
            </a:r>
            <a:r>
              <a:rPr lang="fr-FR" sz="1100" dirty="0" err="1"/>
              <a:t>is</a:t>
            </a:r>
            <a:r>
              <a:rPr lang="fr-FR" sz="1100" dirty="0"/>
              <a:t> </a:t>
            </a:r>
            <a:r>
              <a:rPr lang="fr-FR" sz="1100" dirty="0" err="1"/>
              <a:t>limited</a:t>
            </a:r>
            <a:r>
              <a:rPr lang="fr-FR" sz="1100" dirty="0"/>
              <a:t> by the absence of </a:t>
            </a:r>
            <a:r>
              <a:rPr lang="fr-FR" sz="1100" dirty="0" err="1"/>
              <a:t>slope</a:t>
            </a:r>
            <a:r>
              <a:rPr lang="fr-FR" sz="1100" dirty="0"/>
              <a:t>.</a:t>
            </a:r>
          </a:p>
          <a:p>
            <a:r>
              <a:rPr lang="fr-FR" sz="1100" dirty="0" err="1"/>
              <a:t>Floods</a:t>
            </a:r>
            <a:r>
              <a:rPr lang="fr-FR" sz="1100" dirty="0"/>
              <a:t> </a:t>
            </a:r>
            <a:r>
              <a:rPr lang="fr-FR" sz="1100" dirty="0" err="1"/>
              <a:t>will</a:t>
            </a:r>
            <a:r>
              <a:rPr lang="fr-FR" sz="1100" dirty="0"/>
              <a:t> </a:t>
            </a:r>
            <a:r>
              <a:rPr lang="fr-FR" sz="1100" dirty="0" err="1"/>
              <a:t>remain</a:t>
            </a:r>
            <a:r>
              <a:rPr lang="fr-FR" sz="1100" dirty="0"/>
              <a:t> a </a:t>
            </a:r>
            <a:r>
              <a:rPr lang="fr-FR" sz="1100" dirty="0" err="1"/>
              <a:t>constraint</a:t>
            </a:r>
            <a:r>
              <a:rPr lang="fr-FR" sz="1100" dirty="0"/>
              <a:t> and </a:t>
            </a:r>
            <a:r>
              <a:rPr lang="fr-FR" sz="1100" dirty="0" err="1"/>
              <a:t>adapted</a:t>
            </a:r>
            <a:r>
              <a:rPr lang="fr-FR" sz="1100" dirty="0"/>
              <a:t> </a:t>
            </a:r>
            <a:r>
              <a:rPr lang="fr-FR" sz="1100" dirty="0" err="1"/>
              <a:t>urbanization</a:t>
            </a:r>
            <a:r>
              <a:rPr lang="fr-FR" sz="1100" dirty="0"/>
              <a:t> (on </a:t>
            </a:r>
            <a:r>
              <a:rPr lang="fr-FR" sz="1100" dirty="0" err="1"/>
              <a:t>pillar</a:t>
            </a:r>
            <a:r>
              <a:rPr lang="fr-FR" sz="1100" dirty="0"/>
              <a:t> or local </a:t>
            </a:r>
            <a:r>
              <a:rPr lang="fr-FR" sz="1100" dirty="0" err="1"/>
              <a:t>soil</a:t>
            </a:r>
            <a:r>
              <a:rPr lang="fr-FR" sz="1100" dirty="0"/>
              <a:t> </a:t>
            </a:r>
            <a:r>
              <a:rPr lang="fr-FR" sz="1100" dirty="0" err="1"/>
              <a:t>elevation</a:t>
            </a:r>
            <a:r>
              <a:rPr lang="fr-FR" sz="1100" dirty="0"/>
              <a:t>) </a:t>
            </a:r>
            <a:r>
              <a:rPr lang="fr-FR" sz="1100" dirty="0" err="1"/>
              <a:t>should</a:t>
            </a:r>
            <a:r>
              <a:rPr lang="fr-FR" sz="1100" dirty="0"/>
              <a:t> </a:t>
            </a:r>
            <a:r>
              <a:rPr lang="fr-FR" sz="1100" dirty="0" err="1"/>
              <a:t>be</a:t>
            </a:r>
            <a:r>
              <a:rPr lang="fr-FR" sz="1100" dirty="0"/>
              <a:t> </a:t>
            </a:r>
            <a:r>
              <a:rPr lang="fr-FR" sz="1100" dirty="0" err="1"/>
              <a:t>considered</a:t>
            </a:r>
            <a:r>
              <a:rPr lang="fr-FR" sz="1100" dirty="0"/>
              <a:t> in the </a:t>
            </a:r>
            <a:r>
              <a:rPr lang="fr-FR" sz="1100" dirty="0" err="1"/>
              <a:t>same</a:t>
            </a:r>
            <a:r>
              <a:rPr lang="fr-FR" sz="1100" dirty="0"/>
              <a:t> time </a:t>
            </a:r>
            <a:r>
              <a:rPr lang="fr-FR" sz="1100" dirty="0" err="1"/>
              <a:t>hydraulic</a:t>
            </a:r>
            <a:r>
              <a:rPr lang="fr-FR" sz="1100" dirty="0"/>
              <a:t> infrastructure are </a:t>
            </a:r>
            <a:r>
              <a:rPr lang="fr-FR" sz="1100" dirty="0" err="1"/>
              <a:t>improved</a:t>
            </a:r>
            <a:r>
              <a:rPr lang="fr-FR" sz="1100" dirty="0"/>
              <a:t>.</a:t>
            </a:r>
          </a:p>
          <a:p>
            <a:r>
              <a:rPr lang="fr-FR" sz="1100" dirty="0" err="1"/>
              <a:t>Whatever</a:t>
            </a:r>
            <a:r>
              <a:rPr lang="fr-FR" sz="1100" dirty="0"/>
              <a:t> the </a:t>
            </a:r>
            <a:r>
              <a:rPr lang="fr-FR" sz="1100" dirty="0" err="1"/>
              <a:t>investment</a:t>
            </a:r>
            <a:r>
              <a:rPr lang="fr-FR" sz="1100" dirty="0"/>
              <a:t> in infrastructure, flood </a:t>
            </a:r>
            <a:r>
              <a:rPr lang="fr-FR" sz="1100" dirty="0" err="1"/>
              <a:t>will</a:t>
            </a:r>
            <a:r>
              <a:rPr lang="fr-FR" sz="1100" dirty="0"/>
              <a:t> </a:t>
            </a:r>
            <a:r>
              <a:rPr lang="fr-FR" sz="1100" dirty="0" err="1"/>
              <a:t>remain</a:t>
            </a:r>
            <a:r>
              <a:rPr lang="fr-FR" sz="1100" dirty="0"/>
              <a:t> a </a:t>
            </a:r>
            <a:r>
              <a:rPr lang="fr-FR" sz="1100" dirty="0" err="1"/>
              <a:t>constraint</a:t>
            </a:r>
            <a:r>
              <a:rPr lang="fr-FR" sz="1100" dirty="0"/>
              <a:t> and living </a:t>
            </a:r>
            <a:r>
              <a:rPr lang="fr-FR" sz="1100" dirty="0" err="1"/>
              <a:t>with</a:t>
            </a:r>
            <a:r>
              <a:rPr lang="fr-FR" sz="1100" dirty="0"/>
              <a:t> flood an efficient </a:t>
            </a:r>
            <a:r>
              <a:rPr lang="fr-FR" sz="1100" dirty="0" err="1"/>
              <a:t>strategy</a:t>
            </a:r>
            <a:r>
              <a:rPr lang="fr-F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1956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57"/>
          <p:cNvSpPr>
            <a:spLocks noGrp="1"/>
          </p:cNvSpPr>
          <p:nvPr>
            <p:ph type="title"/>
          </p:nvPr>
        </p:nvSpPr>
        <p:spPr>
          <a:xfrm>
            <a:off x="2207568" y="274638"/>
            <a:ext cx="5400600" cy="634082"/>
          </a:xfrm>
        </p:spPr>
        <p:txBody>
          <a:bodyPr>
            <a:normAutofit fontScale="90000"/>
          </a:bodyPr>
          <a:lstStyle/>
          <a:p>
            <a:r>
              <a:rPr lang="fr-FR" sz="2800" dirty="0" err="1"/>
              <a:t>Phat</a:t>
            </a:r>
            <a:r>
              <a:rPr lang="fr-FR" sz="2800" dirty="0"/>
              <a:t> Diem – flood </a:t>
            </a:r>
            <a:r>
              <a:rPr lang="fr-FR" sz="2800" dirty="0" err="1"/>
              <a:t>risk</a:t>
            </a:r>
            <a:r>
              <a:rPr lang="fr-FR" sz="2800" dirty="0"/>
              <a:t> and drainage management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2215208" y="6306751"/>
            <a:ext cx="496416" cy="365125"/>
          </a:xfrm>
        </p:spPr>
        <p:txBody>
          <a:bodyPr/>
          <a:lstStyle/>
          <a:p>
            <a:fld id="{B9345FB9-04F6-46E8-97FB-AAAE9ECE5B8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9" name="Sous-titre 20">
            <a:extLst>
              <a:ext uri="{FF2B5EF4-FFF2-40B4-BE49-F238E27FC236}">
                <a16:creationId xmlns:a16="http://schemas.microsoft.com/office/drawing/2014/main" id="{C922FFC1-DB04-44F3-88C9-D0FA42D01ECC}"/>
              </a:ext>
            </a:extLst>
          </p:cNvPr>
          <p:cNvSpPr txBox="1">
            <a:spLocks/>
          </p:cNvSpPr>
          <p:nvPr/>
        </p:nvSpPr>
        <p:spPr>
          <a:xfrm>
            <a:off x="6292169" y="1237111"/>
            <a:ext cx="4347794" cy="1155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Font typeface="Arial" pitchFamily="34" charset="0"/>
              <a:buNone/>
              <a:defRPr sz="1800" kern="1200">
                <a:solidFill>
                  <a:srgbClr val="EB690B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EB690B"/>
              </a:buClr>
              <a:buFont typeface="Arial" pitchFamily="34" charset="0"/>
              <a:buChar char="–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360363" indent="-179388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627063" indent="-180975" algn="l" defTabSz="720725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–"/>
              <a:defRPr sz="11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806450" indent="-179388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B690B"/>
                </a:solidFill>
              </a:rPr>
              <a:t>City very sensitive to flood (low ground level)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B690B"/>
                </a:solidFill>
              </a:rPr>
              <a:t>Proposed drainage infrastructures well designed and adapted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B690B"/>
                </a:solidFill>
              </a:rPr>
              <a:t>Several infrastructures on canals (such as bridges) reducing the hydraulic capacity – an hydraulic modeling may help to understand better their impacts</a:t>
            </a:r>
          </a:p>
        </p:txBody>
      </p:sp>
      <p:sp>
        <p:nvSpPr>
          <p:cNvPr id="9" name="Espace réservé du pied de page 15">
            <a:extLst>
              <a:ext uri="{FF2B5EF4-FFF2-40B4-BE49-F238E27FC236}">
                <a16:creationId xmlns:a16="http://schemas.microsoft.com/office/drawing/2014/main" id="{12882831-3958-45CD-8782-A677CE9F1DE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91744" y="6306751"/>
            <a:ext cx="4176464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Climate-Resilient Urban Infrastructure in Centre-North Vietnam </a:t>
            </a:r>
            <a:endParaRPr lang="fr-FR" dirty="0"/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10783DF8-9526-4169-8539-76ABEAA69E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48" y="965654"/>
            <a:ext cx="4441570" cy="50127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61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57"/>
          <p:cNvSpPr>
            <a:spLocks noGrp="1"/>
          </p:cNvSpPr>
          <p:nvPr>
            <p:ph type="title"/>
          </p:nvPr>
        </p:nvSpPr>
        <p:spPr>
          <a:xfrm>
            <a:off x="2207568" y="274638"/>
            <a:ext cx="5400600" cy="634082"/>
          </a:xfrm>
        </p:spPr>
        <p:txBody>
          <a:bodyPr/>
          <a:lstStyle/>
          <a:p>
            <a:r>
              <a:rPr lang="fr-FR" sz="2800" dirty="0" err="1"/>
              <a:t>Phat</a:t>
            </a:r>
            <a:r>
              <a:rPr lang="fr-FR" sz="2800" dirty="0"/>
              <a:t> Diem - wastewater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2215208" y="6306751"/>
            <a:ext cx="496416" cy="365125"/>
          </a:xfrm>
        </p:spPr>
        <p:txBody>
          <a:bodyPr/>
          <a:lstStyle/>
          <a:p>
            <a:fld id="{B9345FB9-04F6-46E8-97FB-AAAE9ECE5B8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9" name="Espace réservé du pied de page 15">
            <a:extLst>
              <a:ext uri="{FF2B5EF4-FFF2-40B4-BE49-F238E27FC236}">
                <a16:creationId xmlns:a16="http://schemas.microsoft.com/office/drawing/2014/main" id="{12882831-3958-45CD-8782-A677CE9F1DE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91744" y="6306751"/>
            <a:ext cx="4176464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Climate-Resilient Urban Infrastructure in Centre-North Vietnam </a:t>
            </a:r>
            <a:endParaRPr lang="fr-FR" dirty="0"/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6B17BD22-27D2-4551-86F7-AA82E5DF6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094440"/>
            <a:ext cx="3827026" cy="52123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ous-titre 20">
            <a:extLst>
              <a:ext uri="{FF2B5EF4-FFF2-40B4-BE49-F238E27FC236}">
                <a16:creationId xmlns:a16="http://schemas.microsoft.com/office/drawing/2014/main" id="{2C9F76E3-B37A-4FA5-9409-69C27C049F60}"/>
              </a:ext>
            </a:extLst>
          </p:cNvPr>
          <p:cNvSpPr txBox="1">
            <a:spLocks/>
          </p:cNvSpPr>
          <p:nvPr/>
        </p:nvSpPr>
        <p:spPr>
          <a:xfrm>
            <a:off x="6292169" y="1237111"/>
            <a:ext cx="4347794" cy="1155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Font typeface="Arial" pitchFamily="34" charset="0"/>
              <a:buNone/>
              <a:defRPr sz="1800" kern="1200">
                <a:solidFill>
                  <a:srgbClr val="EB690B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EB690B"/>
              </a:buClr>
              <a:buFont typeface="Arial" pitchFamily="34" charset="0"/>
              <a:buChar char="–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360363" indent="-179388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627063" indent="-180975" algn="l" defTabSz="720725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–"/>
              <a:defRPr sz="11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806450" indent="-179388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B690B"/>
                </a:solidFill>
              </a:rPr>
              <a:t>Due to city topography, high infiltration water flow to be expected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B690B"/>
                </a:solidFill>
              </a:rPr>
              <a:t>Recommendations: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Pumping stations to cross canals (no siphon)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Phasing of investment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Simple process (such as lagoon) for WWTP (cheaper and easier to operate)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Consider septage co-treatment to the WWTP</a:t>
            </a:r>
          </a:p>
        </p:txBody>
      </p:sp>
    </p:spTree>
    <p:extLst>
      <p:ext uri="{BB962C8B-B14F-4D97-AF65-F5344CB8AC3E}">
        <p14:creationId xmlns:p14="http://schemas.microsoft.com/office/powerpoint/2010/main" val="32324831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195</Words>
  <Application>Microsoft Office PowerPoint</Application>
  <PresentationFormat>Grand écran</PresentationFormat>
  <Paragraphs>22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Phat Diem – flood risk and drainage management</vt:lpstr>
      <vt:lpstr>Phat Diem - wastewater</vt:lpstr>
    </vt:vector>
  </TitlesOfParts>
  <Company>AFD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GILARD Olivier</dc:creator>
  <cp:lastModifiedBy>GILARD Olivier</cp:lastModifiedBy>
  <cp:revision>2</cp:revision>
  <dcterms:created xsi:type="dcterms:W3CDTF">2022-02-18T09:25:43Z</dcterms:created>
  <dcterms:modified xsi:type="dcterms:W3CDTF">2022-02-18T13:28:54Z</dcterms:modified>
</cp:coreProperties>
</file>